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71" r:id="rId1"/>
  </p:sldMasterIdLst>
  <p:notesMasterIdLst>
    <p:notesMasterId r:id="rId5"/>
  </p:notesMasterIdLst>
  <p:sldIdLst>
    <p:sldId id="755" r:id="rId2"/>
    <p:sldId id="759" r:id="rId3"/>
    <p:sldId id="760" r:id="rId4"/>
  </p:sldIdLst>
  <p:sldSz cx="12192000" cy="6858000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F5597"/>
    <a:srgbClr val="497CD7"/>
    <a:srgbClr val="5886DA"/>
    <a:srgbClr val="5383D9"/>
    <a:srgbClr val="4075C4"/>
    <a:srgbClr val="00B0F0"/>
    <a:srgbClr val="4BB2FF"/>
    <a:srgbClr val="6BC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934" autoAdjust="0"/>
    <p:restoredTop sz="95317" autoAdjust="0"/>
  </p:normalViewPr>
  <p:slideViewPr>
    <p:cSldViewPr>
      <p:cViewPr varScale="1">
        <p:scale>
          <a:sx n="87" d="100"/>
          <a:sy n="87" d="100"/>
        </p:scale>
        <p:origin x="-72" y="-390"/>
      </p:cViewPr>
      <p:guideLst>
        <p:guide orient="horz" pos="3188"/>
        <p:guide orient="horz" pos="2281"/>
        <p:guide pos="511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2017" tIns="46008" rIns="92017" bIns="460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2017" tIns="46008" rIns="92017" bIns="4600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9BA517-1ADA-47D4-B75E-86AFD54D1619}" type="datetimeFigureOut">
              <a:rPr lang="ru-RU"/>
              <a:pPr>
                <a:defRPr/>
              </a:pPr>
              <a:t>14.12.2023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7713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7" tIns="46008" rIns="92017" bIns="4600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2017" tIns="46008" rIns="92017" bIns="4600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2017" tIns="46008" rIns="92017" bIns="460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wrap="square" lIns="92017" tIns="46008" rIns="92017" bIns="460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9580DE2E-F24C-44EA-8B9F-666EE10431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10363200" cy="14700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0DB99AE-0261-4427-B718-308713B40782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3519AB9C-EFA0-41FA-8A54-92F0431AA6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701FDBD-CAB5-4E70-88CC-5DF411D11502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2623B43-5EB0-4BA4-A062-59F967CBB1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1" y="274638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DBBC43E-52BE-4CFB-BF47-4812BDD23966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B30B9C0-C47F-40B0-81C2-6C3F1344ED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D6B377ED-3DA6-488E-BD82-9AD037E6C634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1C00F3B-C6A5-4DDD-ABD1-39FBC6043E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</p:spPr>
        <p:txBody>
          <a:bodyPr anchor="t"/>
          <a:lstStyle>
            <a:lvl1pPr algn="l">
              <a:defRPr sz="529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699">
                <a:solidFill>
                  <a:schemeClr val="tx1">
                    <a:tint val="75000"/>
                  </a:schemeClr>
                </a:solidFill>
              </a:defRPr>
            </a:lvl1pPr>
            <a:lvl2pPr marL="60946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2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38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8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3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7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2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70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E807230-AF04-4CCC-A985-4B773A4D3691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420BE87-F113-47B2-BB90-8D32E19630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36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699"/>
            </a:lvl1pPr>
            <a:lvl2pPr>
              <a:defRPr sz="3199"/>
            </a:lvl2pPr>
            <a:lvl3pPr>
              <a:defRPr sz="2699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A3042F7-B840-4324-8088-7096CD2AEC20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3DACDA0-461F-4F64-98A2-7DDFA00D8B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100" b="1"/>
            </a:lvl4pPr>
            <a:lvl5pPr marL="2437851" indent="0">
              <a:buNone/>
              <a:defRPr sz="2100" b="1"/>
            </a:lvl5pPr>
            <a:lvl6pPr marL="3047314" indent="0">
              <a:buNone/>
              <a:defRPr sz="2100" b="1"/>
            </a:lvl6pPr>
            <a:lvl7pPr marL="3656777" indent="0">
              <a:buNone/>
              <a:defRPr sz="2100" b="1"/>
            </a:lvl7pPr>
            <a:lvl8pPr marL="4266240" indent="0">
              <a:buNone/>
              <a:defRPr sz="2100" b="1"/>
            </a:lvl8pPr>
            <a:lvl9pPr marL="4875703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4"/>
            <a:ext cx="5389033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63" indent="0">
              <a:buNone/>
              <a:defRPr sz="2699" b="1"/>
            </a:lvl2pPr>
            <a:lvl3pPr marL="1218926" indent="0">
              <a:buNone/>
              <a:defRPr sz="2400" b="1"/>
            </a:lvl3pPr>
            <a:lvl4pPr marL="1828388" indent="0">
              <a:buNone/>
              <a:defRPr sz="2100" b="1"/>
            </a:lvl4pPr>
            <a:lvl5pPr marL="2437851" indent="0">
              <a:buNone/>
              <a:defRPr sz="2100" b="1"/>
            </a:lvl5pPr>
            <a:lvl6pPr marL="3047314" indent="0">
              <a:buNone/>
              <a:defRPr sz="2100" b="1"/>
            </a:lvl6pPr>
            <a:lvl7pPr marL="3656777" indent="0">
              <a:buNone/>
              <a:defRPr sz="2100" b="1"/>
            </a:lvl7pPr>
            <a:lvl8pPr marL="4266240" indent="0">
              <a:buNone/>
              <a:defRPr sz="2100" b="1"/>
            </a:lvl8pPr>
            <a:lvl9pPr marL="4875703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199"/>
            </a:lvl1pPr>
            <a:lvl2pPr>
              <a:defRPr sz="2699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DC08A7E-F76B-45FB-9657-763A9E2066E1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73EB409-8966-423C-9A70-5F8A3AFC38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EA95A7E-B823-422D-8D3E-6AF893499DFB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EB04D20-9C5D-4205-86C6-CB054A2A05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4916D8B-F0E8-4815-92C8-F8D0D0A14090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DE47878-5597-4FCC-A23F-CE032D05BB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4"/>
          </a:xfrm>
        </p:spPr>
        <p:txBody>
          <a:bodyPr/>
          <a:lstStyle>
            <a:lvl1pPr>
              <a:defRPr sz="4299"/>
            </a:lvl1pPr>
            <a:lvl2pPr>
              <a:defRPr sz="3699"/>
            </a:lvl2pPr>
            <a:lvl3pPr>
              <a:defRPr sz="3199"/>
            </a:lvl3pPr>
            <a:lvl4pPr>
              <a:defRPr sz="2699"/>
            </a:lvl4pPr>
            <a:lvl5pPr>
              <a:defRPr sz="2699"/>
            </a:lvl5pPr>
            <a:lvl6pPr>
              <a:defRPr sz="2699"/>
            </a:lvl6pPr>
            <a:lvl7pPr>
              <a:defRPr sz="2699"/>
            </a:lvl7pPr>
            <a:lvl8pPr>
              <a:defRPr sz="2699"/>
            </a:lvl8pPr>
            <a:lvl9pPr>
              <a:defRPr sz="26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3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647747E-D773-4172-AD27-70041F4626B3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80ED8F6-BA7A-4CD1-B390-718063F929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99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99"/>
            </a:lvl1pPr>
            <a:lvl2pPr marL="609463" indent="0">
              <a:buNone/>
              <a:defRPr sz="3699"/>
            </a:lvl2pPr>
            <a:lvl3pPr marL="1218926" indent="0">
              <a:buNone/>
              <a:defRPr sz="3199"/>
            </a:lvl3pPr>
            <a:lvl4pPr marL="1828388" indent="0">
              <a:buNone/>
              <a:defRPr sz="2699"/>
            </a:lvl4pPr>
            <a:lvl5pPr marL="2437851" indent="0">
              <a:buNone/>
              <a:defRPr sz="2699"/>
            </a:lvl5pPr>
            <a:lvl6pPr marL="3047314" indent="0">
              <a:buNone/>
              <a:defRPr sz="2699"/>
            </a:lvl6pPr>
            <a:lvl7pPr marL="3656777" indent="0">
              <a:buNone/>
              <a:defRPr sz="2699"/>
            </a:lvl7pPr>
            <a:lvl8pPr marL="4266240" indent="0">
              <a:buNone/>
              <a:defRPr sz="2699"/>
            </a:lvl8pPr>
            <a:lvl9pPr marL="4875703" indent="0">
              <a:buNone/>
              <a:defRPr sz="2699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63" indent="0">
              <a:buNone/>
              <a:defRPr sz="1600"/>
            </a:lvl2pPr>
            <a:lvl3pPr marL="1218926" indent="0">
              <a:buNone/>
              <a:defRPr sz="1300"/>
            </a:lvl3pPr>
            <a:lvl4pPr marL="1828388" indent="0">
              <a:buNone/>
              <a:defRPr sz="1200"/>
            </a:lvl4pPr>
            <a:lvl5pPr marL="2437851" indent="0">
              <a:buNone/>
              <a:defRPr sz="1200"/>
            </a:lvl5pPr>
            <a:lvl6pPr marL="3047314" indent="0">
              <a:buNone/>
              <a:defRPr sz="1200"/>
            </a:lvl6pPr>
            <a:lvl7pPr marL="3656777" indent="0">
              <a:buNone/>
              <a:defRPr sz="1200"/>
            </a:lvl7pPr>
            <a:lvl8pPr marL="4266240" indent="0">
              <a:buNone/>
              <a:defRPr sz="1200"/>
            </a:lvl8pPr>
            <a:lvl9pPr marL="4875703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A618920-FD3E-45C3-A3E0-C72B55D3DCF4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163870B-4158-46B6-B915-714D09E578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F8D5CCF7-147F-49ED-BA59-91821880AD72}" type="datetimeFigureOut">
              <a:rPr lang="ru-RU"/>
              <a:pPr/>
              <a:t>14.12.2023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898989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B2CF908E-72B4-4EF8-8E99-F20177BD7E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txStyles>
    <p:titleStyle>
      <a:lvl1pPr algn="ctr" defTabSz="12160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60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defTabSz="12160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defTabSz="12160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defTabSz="12160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457109" algn="ctr" defTabSz="1217369" rtl="0" eaLnBrk="1" fontAlgn="base" hangingPunct="1">
        <a:spcBef>
          <a:spcPct val="0"/>
        </a:spcBef>
        <a:spcAft>
          <a:spcPct val="0"/>
        </a:spcAft>
        <a:defRPr sz="5899">
          <a:solidFill>
            <a:schemeClr val="tx1"/>
          </a:solidFill>
          <a:latin typeface="Calibri" pitchFamily="34" charset="0"/>
        </a:defRPr>
      </a:lvl6pPr>
      <a:lvl7pPr marL="914217" algn="ctr" defTabSz="1217369" rtl="0" eaLnBrk="1" fontAlgn="base" hangingPunct="1">
        <a:spcBef>
          <a:spcPct val="0"/>
        </a:spcBef>
        <a:spcAft>
          <a:spcPct val="0"/>
        </a:spcAft>
        <a:defRPr sz="5899">
          <a:solidFill>
            <a:schemeClr val="tx1"/>
          </a:solidFill>
          <a:latin typeface="Calibri" pitchFamily="34" charset="0"/>
        </a:defRPr>
      </a:lvl7pPr>
      <a:lvl8pPr marL="1371326" algn="ctr" defTabSz="1217369" rtl="0" eaLnBrk="1" fontAlgn="base" hangingPunct="1">
        <a:spcBef>
          <a:spcPct val="0"/>
        </a:spcBef>
        <a:spcAft>
          <a:spcPct val="0"/>
        </a:spcAft>
        <a:defRPr sz="5899">
          <a:solidFill>
            <a:schemeClr val="tx1"/>
          </a:solidFill>
          <a:latin typeface="Calibri" pitchFamily="34" charset="0"/>
        </a:defRPr>
      </a:lvl8pPr>
      <a:lvl9pPr marL="1828434" algn="ctr" defTabSz="1217369" rtl="0" eaLnBrk="1" fontAlgn="base" hangingPunct="1">
        <a:spcBef>
          <a:spcPct val="0"/>
        </a:spcBef>
        <a:spcAft>
          <a:spcPct val="0"/>
        </a:spcAft>
        <a:defRPr sz="5899">
          <a:solidFill>
            <a:schemeClr val="tx1"/>
          </a:solidFill>
          <a:latin typeface="Calibri" pitchFamily="34" charset="0"/>
        </a:defRPr>
      </a:lvl9pPr>
    </p:titleStyle>
    <p:bodyStyle>
      <a:lvl1pPr marL="454025" indent="-454025" algn="l" defTabSz="12160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7425" indent="-377825" algn="l" defTabSz="12160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520825" indent="-301625" algn="l" defTabSz="12160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130425" indent="-301625" algn="l" defTabSz="12160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025" indent="-301625" algn="l" defTabSz="12160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045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3961509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570972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180434" indent="-304731" algn="l" defTabSz="1218926" rtl="0" eaLnBrk="1" latinLnBrk="0" hangingPunct="1">
        <a:spcBef>
          <a:spcPct val="20000"/>
        </a:spcBef>
        <a:buFont typeface="Arial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6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26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88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851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14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777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240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703" algn="l" defTabSz="1218926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4531" y="214290"/>
            <a:ext cx="9144000" cy="357190"/>
          </a:xfrm>
        </p:spPr>
        <p:txBody>
          <a:bodyPr>
            <a:noAutofit/>
          </a:bodyPr>
          <a:lstStyle/>
          <a:p>
            <a:r>
              <a:rPr lang="ru-RU" altLang="ru-RU" sz="2000" b="1" dirty="0" smtClean="0">
                <a:solidFill>
                  <a:srgbClr val="2F5597"/>
                </a:solidFill>
                <a:latin typeface="Georgia" pitchFamily="18" charset="0"/>
                <a:ea typeface="+mn-ea"/>
                <a:cs typeface="Arial" charset="0"/>
              </a:rPr>
              <a:t>ГИА-11</a:t>
            </a:r>
            <a:endParaRPr lang="ru-RU" altLang="ru-RU" sz="2000" b="1" dirty="0">
              <a:solidFill>
                <a:srgbClr val="2F5597"/>
              </a:solidFill>
              <a:latin typeface="Georgia" pitchFamily="18" charset="0"/>
              <a:ea typeface="+mn-ea"/>
              <a:cs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352" y="1052736"/>
            <a:ext cx="8352928" cy="34478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algn="l"/>
            <a:r>
              <a:rPr lang="ru-RU" altLang="ru-RU" sz="9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1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 СЕНТЯБРЯ </a:t>
            </a:r>
            <a:r>
              <a:rPr lang="ru-RU" altLang="ru-RU" sz="80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2023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 ГОДА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Приказы Министерства просвещения Российской Федерации и Федеральной службы по надзору в сфере образования и науки: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от 04 апреля 2023 г. № 233/552 "</a:t>
            </a:r>
            <a:r>
              <a:rPr lang="ru-RU" altLang="ru-RU" sz="52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Об утверждении Порядка проведения государственной итоговой аттестации по образовательным программам среднего общего образования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«;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 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от 29 сентября 2023 г. N 729 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"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Об утверждении образцов и описаний медалей «За особые успехи в учении» </a:t>
            </a:r>
            <a:r>
              <a:rPr lang="en-US" sz="5600" dirty="0" smtClean="0">
                <a:solidFill>
                  <a:srgbClr val="2F5597"/>
                </a:solidFill>
                <a:latin typeface="Georgia" pitchFamily="18" charset="0"/>
              </a:rPr>
              <a:t>I 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и </a:t>
            </a:r>
            <a:r>
              <a:rPr lang="en-US" sz="5600" dirty="0" smtClean="0">
                <a:solidFill>
                  <a:srgbClr val="2F5597"/>
                </a:solidFill>
                <a:latin typeface="Georgia" pitchFamily="18" charset="0"/>
              </a:rPr>
              <a:t>II  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степеней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«;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от 29 сентября 2023 г. N 730 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"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Об утверждении порядка и условий выдачи медалей «За особые успехи в учении» </a:t>
            </a:r>
            <a:r>
              <a:rPr lang="en-US" sz="5600" dirty="0" smtClean="0">
                <a:solidFill>
                  <a:srgbClr val="2F5597"/>
                </a:solidFill>
                <a:latin typeface="Georgia" pitchFamily="18" charset="0"/>
              </a:rPr>
              <a:t>I 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и </a:t>
            </a:r>
            <a:r>
              <a:rPr lang="en-US" sz="5600" dirty="0" smtClean="0">
                <a:solidFill>
                  <a:srgbClr val="2F5597"/>
                </a:solidFill>
                <a:latin typeface="Georgia" pitchFamily="18" charset="0"/>
              </a:rPr>
              <a:t>II  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степеней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«;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от 31 октября 2023 г. N 813 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 внесении изменений в  описание аттестата о среднем общем образовании/ описание аттестата о среднем общем образовании с отличием и приложения к ним, утвержденные приказом Министерства Просвещения РФ от 5 октября 2020 г. № 545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«;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от 16 ноября 2023 г. N 867 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</a:t>
            </a:r>
            <a:r>
              <a:rPr lang="ru-RU" sz="5600" dirty="0" smtClean="0">
                <a:solidFill>
                  <a:srgbClr val="2F5597"/>
                </a:solidFill>
                <a:latin typeface="Georgia" pitchFamily="18" charset="0"/>
              </a:rPr>
              <a:t>О внесении изменений в Порядок заполнения, учета и выдачи аттестатов об основном общем и среднем общем образовании и их дубликатов, утвержденный приказом Министерства Просвещения РФ от 5 октября 2020 г. № 546</a:t>
            </a:r>
            <a:r>
              <a:rPr lang="ru-RU" altLang="ru-RU" sz="5600" dirty="0" smtClean="0">
                <a:solidFill>
                  <a:srgbClr val="2F5597"/>
                </a:solidFill>
                <a:latin typeface="Georgia" pitchFamily="18" charset="0"/>
                <a:cs typeface="Arial" charset="0"/>
              </a:rPr>
              <a:t>«.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dirty="0" smtClean="0">
              <a:latin typeface="Georgia" pitchFamily="18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altLang="ru-RU" sz="5600" dirty="0" smtClean="0">
              <a:solidFill>
                <a:srgbClr val="2F5597"/>
              </a:solidFill>
              <a:latin typeface="Georgia" pitchFamily="18" charset="0"/>
              <a:cs typeface="Arial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altLang="ru-RU" sz="5600" dirty="0" smtClean="0">
              <a:solidFill>
                <a:srgbClr val="2F5597"/>
              </a:solidFill>
              <a:latin typeface="Georgia" pitchFamily="18" charset="0"/>
              <a:cs typeface="Arial" charset="0"/>
            </a:endParaRPr>
          </a:p>
          <a:p>
            <a:r>
              <a:rPr lang="ru-RU" sz="5600" dirty="0" smtClean="0">
                <a:latin typeface="Georgia" pitchFamily="18" charset="0"/>
              </a:rPr>
              <a:t> 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dirty="0" smtClean="0">
              <a:solidFill>
                <a:srgbClr val="2F5597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dirty="0" smtClean="0">
              <a:solidFill>
                <a:srgbClr val="2F5597"/>
              </a:solidFill>
              <a:latin typeface="Georgia" pitchFamily="18" charset="0"/>
            </a:endParaRP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dirty="0" smtClean="0"/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dirty="0" smtClean="0"/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altLang="ru-RU" sz="5600" dirty="0" smtClean="0">
              <a:solidFill>
                <a:srgbClr val="2F5597"/>
              </a:solidFill>
              <a:latin typeface="Georgia" pitchFamily="18" charset="0"/>
              <a:cs typeface="Arial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66646" y="4572008"/>
            <a:ext cx="11858708" cy="21431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ct val="0"/>
              </a:spcBef>
            </a:pPr>
            <a:endParaRPr lang="ru-RU" altLang="ru-RU" sz="1700" u="sng" dirty="0" smtClean="0">
              <a:latin typeface="Georgia" pitchFamily="18" charset="0"/>
              <a:cs typeface="Arial" charset="0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ru-RU" altLang="ru-RU" sz="1700" u="sng" dirty="0" smtClean="0">
                <a:latin typeface="Georgia" pitchFamily="18" charset="0"/>
                <a:cs typeface="Arial" charset="0"/>
              </a:rPr>
              <a:t>Основные изменения</a:t>
            </a:r>
            <a:r>
              <a:rPr lang="ru-RU" altLang="ru-RU" sz="1700" dirty="0" smtClean="0">
                <a:latin typeface="Georgia" pitchFamily="18" charset="0"/>
                <a:cs typeface="Arial" charset="0"/>
              </a:rPr>
              <a:t>: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altLang="ru-RU" sz="1700" dirty="0" smtClean="0">
                <a:latin typeface="Georgia" pitchFamily="18" charset="0"/>
                <a:cs typeface="Arial" charset="0"/>
              </a:rPr>
              <a:t>Изменены дополнительные сроки проведения итогового сочинения </a:t>
            </a:r>
            <a:r>
              <a:rPr lang="ru-RU" sz="1600" dirty="0" smtClean="0">
                <a:latin typeface="Georgia" pitchFamily="18" charset="0"/>
              </a:rPr>
              <a:t>(первая среда февраля и вторая среда апреля); </a:t>
            </a:r>
            <a:endParaRPr lang="ru-RU" altLang="ru-RU" sz="1600" dirty="0" smtClean="0">
              <a:latin typeface="Georgia" pitchFamily="18" charset="0"/>
              <a:cs typeface="Arial" charset="0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sz="1700" dirty="0" smtClean="0">
                <a:latin typeface="Georgia" pitchFamily="18" charset="0"/>
                <a:cs typeface="Arial" charset="0"/>
              </a:rPr>
              <a:t>Появятся </a:t>
            </a:r>
            <a:r>
              <a:rPr lang="ru-RU" sz="1700" dirty="0" smtClean="0">
                <a:latin typeface="Georgia" pitchFamily="18" charset="0"/>
              </a:rPr>
              <a:t>Медали "За особые успехи в учении" I-ой (золотая) и II-ой(серебряная) степеней;</a:t>
            </a:r>
          </a:p>
          <a:p>
            <a:pPr marL="0" lvl="1"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sz="1700" dirty="0" smtClean="0">
                <a:latin typeface="Georgia" pitchFamily="18" charset="0"/>
              </a:rPr>
              <a:t>Медали вручаются выпускникам одновременно с выдачей аттестатов о среднем общем образовании с отличием;</a:t>
            </a:r>
          </a:p>
          <a:p>
            <a:pPr marL="0" lvl="1"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sz="1700" dirty="0" smtClean="0">
                <a:latin typeface="Georgia" pitchFamily="18" charset="0"/>
              </a:rPr>
              <a:t>Аттестат о среднем общем образовании с отличием выдается красного или сине-голубого цвета.</a:t>
            </a:r>
          </a:p>
          <a:p>
            <a:pPr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ru-RU" sz="1600" dirty="0" smtClean="0">
              <a:latin typeface="Georgia" pitchFamily="18" charset="0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ru-RU" altLang="ru-RU" sz="1600" dirty="0">
              <a:solidFill>
                <a:srgbClr val="2F5597"/>
              </a:solidFill>
              <a:latin typeface="Georgia" pitchFamily="18" charset="0"/>
              <a:cs typeface="Arial" charset="0"/>
            </a:endParaRPr>
          </a:p>
          <a:p>
            <a:pPr algn="l">
              <a:lnSpc>
                <a:spcPct val="12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ru-RU" altLang="ru-RU" sz="1600" dirty="0" smtClean="0">
              <a:solidFill>
                <a:srgbClr val="2F5597"/>
              </a:solidFill>
              <a:latin typeface="Georgia" pitchFamily="18" charset="0"/>
              <a:cs typeface="Arial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10644" y="1000108"/>
            <a:ext cx="1860533" cy="2358343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/>
          </p:cNvPr>
          <p:cNvCxnSpPr>
            <a:cxnSpLocks/>
          </p:cNvCxnSpPr>
          <p:nvPr/>
        </p:nvCxnSpPr>
        <p:spPr>
          <a:xfrm flipH="1">
            <a:off x="0" y="836712"/>
            <a:ext cx="12192000" cy="0"/>
          </a:xfrm>
          <a:prstGeom prst="line">
            <a:avLst/>
          </a:prstGeom>
          <a:ln w="28575">
            <a:solidFill>
              <a:srgbClr val="005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07368" y="214290"/>
            <a:ext cx="43877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2F5597"/>
                </a:solidFill>
                <a:latin typeface="Georgia" pitchFamily="18" charset="0"/>
              </a:rPr>
              <a:t>ШКОЛЬНОЕ ОБРАЗОВАНИЕ 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1469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9416" y="116632"/>
            <a:ext cx="9773023" cy="319991"/>
          </a:xfrm>
        </p:spPr>
        <p:txBody>
          <a:bodyPr wrap="square" lIns="0" tIns="12096" rIns="0" bIns="0" rtlCol="0">
            <a:spAutoFit/>
          </a:bodyPr>
          <a:lstStyle/>
          <a:p>
            <a:pPr marL="11520" algn="l" defTabSz="1217369">
              <a:spcBef>
                <a:spcPts val="95"/>
              </a:spcBef>
              <a:defRPr/>
            </a:pPr>
            <a:r>
              <a:rPr lang="ru-RU" altLang="ru-RU" sz="2000" b="1" dirty="0" smtClean="0">
                <a:solidFill>
                  <a:srgbClr val="2F5597"/>
                </a:solidFill>
                <a:latin typeface="Georgia" pitchFamily="18" charset="0"/>
                <a:ea typeface="+mn-ea"/>
                <a:cs typeface="Arial" charset="0"/>
              </a:rPr>
              <a:t>ШКОЛЬНОЕ ОБРАЗОВАНИЕ</a:t>
            </a:r>
            <a:endParaRPr lang="ru-RU" altLang="ru-RU" sz="2000" b="1" dirty="0">
              <a:solidFill>
                <a:srgbClr val="2F5597"/>
              </a:solidFill>
              <a:latin typeface="Georgia" pitchFamily="18" charset="0"/>
              <a:ea typeface="+mn-ea"/>
              <a:cs typeface="Arial" charset="0"/>
            </a:endParaRPr>
          </a:p>
        </p:txBody>
      </p:sp>
      <p:cxnSp>
        <p:nvCxnSpPr>
          <p:cNvPr id="60" name="Прямая соединительная линия 59">
            <a:extLst/>
          </p:cNvPr>
          <p:cNvCxnSpPr>
            <a:cxnSpLocks/>
          </p:cNvCxnSpPr>
          <p:nvPr/>
        </p:nvCxnSpPr>
        <p:spPr>
          <a:xfrm flipH="1">
            <a:off x="0" y="548680"/>
            <a:ext cx="12192000" cy="0"/>
          </a:xfrm>
          <a:prstGeom prst="line">
            <a:avLst/>
          </a:prstGeom>
          <a:ln w="28575">
            <a:solidFill>
              <a:srgbClr val="005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167438" y="785794"/>
            <a:ext cx="54292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2F5597"/>
                </a:solidFill>
                <a:latin typeface="Georgia" pitchFamily="18" charset="0"/>
              </a:rPr>
              <a:t>Серебряная медаль «За особые успехи в учении» II степени впервые будет вручаться выпускникам 2024 года. Для ее получения необходимо по всем предметам иметь итоговые оценки «отлично» и не более двух оценок «хорошо». Результаты ЕГЭ по русскому языку и еще по одному предмету должны быть сданы на 60 или более баллов.</a:t>
            </a:r>
            <a:endParaRPr lang="ru-RU" altLang="ru-RU" dirty="0" smtClean="0">
              <a:solidFill>
                <a:srgbClr val="2F5597"/>
              </a:solidFill>
              <a:latin typeface="Georgia" pitchFamily="18" charset="0"/>
            </a:endParaRPr>
          </a:p>
          <a:p>
            <a:endParaRPr lang="ru-RU" altLang="ru-RU" sz="1600" dirty="0" smtClean="0">
              <a:solidFill>
                <a:srgbClr val="2F5597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dirty="0" smtClean="0">
                <a:solidFill>
                  <a:srgbClr val="2F5597"/>
                </a:solidFill>
                <a:latin typeface="Georgia" pitchFamily="18" charset="0"/>
              </a:rPr>
              <a:t>При поступлении в вузы серебряная награда дает ее обладателю только одну льготу — преимущество перед другими абитуриентами в случае одинаковых баллов по ЕГЭ.</a:t>
            </a:r>
          </a:p>
          <a:p>
            <a:endParaRPr lang="ru-RU" altLang="ru-RU" sz="1600" dirty="0" smtClean="0">
              <a:solidFill>
                <a:srgbClr val="2F5597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Золотую медаль «За особые успехи в учении» I степени получат выпускники с отличными итоговыми оценками по всем предметам без исключения и с результатами ЕГЭ по русскому языку и еще по одному предмету не менее 70 баллов.</a:t>
            </a:r>
            <a:endParaRPr lang="ru-RU" altLang="ru-RU" dirty="0" smtClean="0">
              <a:latin typeface="Georg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400" y="980728"/>
            <a:ext cx="5256584" cy="485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0" y="3284984"/>
            <a:ext cx="27200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endParaRPr lang="ru-RU" altLang="ru-RU" sz="1600" dirty="0" smtClean="0">
              <a:solidFill>
                <a:srgbClr val="2F5597"/>
              </a:solidFill>
              <a:latin typeface="Georg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63952" y="1844824"/>
            <a:ext cx="52447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endParaRPr lang="ru-RU" altLang="ru-RU" sz="1600" dirty="0">
              <a:solidFill>
                <a:srgbClr val="2F5597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едал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36" y="857232"/>
            <a:ext cx="5286412" cy="5643602"/>
          </a:xfrm>
        </p:spPr>
      </p:pic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09600" y="142853"/>
            <a:ext cx="10972800" cy="627767"/>
          </a:xfrm>
        </p:spPr>
        <p:txBody>
          <a:bodyPr wrap="square" lIns="0" tIns="12096" rIns="0" bIns="0" rtlCol="0">
            <a:spAutoFit/>
          </a:bodyPr>
          <a:lstStyle/>
          <a:p>
            <a:pPr marL="11520" algn="l" defTabSz="1217369">
              <a:spcBef>
                <a:spcPts val="95"/>
              </a:spcBef>
              <a:defRPr/>
            </a:pPr>
            <a:r>
              <a:rPr lang="ru-RU" altLang="ru-RU" sz="2000" b="1" dirty="0" smtClean="0">
                <a:solidFill>
                  <a:srgbClr val="2F5597"/>
                </a:solidFill>
                <a:latin typeface="Georgia" pitchFamily="18" charset="0"/>
                <a:ea typeface="+mn-ea"/>
                <a:cs typeface="Arial" charset="0"/>
              </a:rPr>
              <a:t>ШКОЛЬНОЕ ОБРАЗОВАНИЕ</a:t>
            </a:r>
            <a:br>
              <a:rPr lang="ru-RU" altLang="ru-RU" sz="2000" b="1" dirty="0" smtClean="0">
                <a:solidFill>
                  <a:srgbClr val="2F5597"/>
                </a:solidFill>
                <a:latin typeface="Georgia" pitchFamily="18" charset="0"/>
                <a:ea typeface="+mn-ea"/>
                <a:cs typeface="Arial" charset="0"/>
              </a:rPr>
            </a:br>
            <a:endParaRPr lang="ru-RU" altLang="ru-RU" sz="2000" b="1" dirty="0">
              <a:solidFill>
                <a:srgbClr val="2F5597"/>
              </a:solidFill>
              <a:latin typeface="Georgia" pitchFamily="18" charset="0"/>
              <a:ea typeface="+mn-ea"/>
              <a:cs typeface="Arial" charset="0"/>
            </a:endParaRPr>
          </a:p>
        </p:txBody>
      </p:sp>
      <p:cxnSp>
        <p:nvCxnSpPr>
          <p:cNvPr id="6" name="Прямая соединительная линия 5">
            <a:extLst/>
          </p:cNvPr>
          <p:cNvCxnSpPr>
            <a:cxnSpLocks/>
          </p:cNvCxnSpPr>
          <p:nvPr/>
        </p:nvCxnSpPr>
        <p:spPr>
          <a:xfrm flipH="1">
            <a:off x="0" y="642918"/>
            <a:ext cx="12192000" cy="0"/>
          </a:xfrm>
          <a:prstGeom prst="line">
            <a:avLst/>
          </a:prstGeom>
          <a:ln w="28575">
            <a:solidFill>
              <a:srgbClr val="005F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524496" y="785794"/>
            <a:ext cx="6357982" cy="6123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b="1" dirty="0" smtClean="0">
                <a:latin typeface="Georgia" pitchFamily="18" charset="0"/>
              </a:rPr>
              <a:t>Медали</a:t>
            </a:r>
            <a:r>
              <a:rPr lang="ru-RU" dirty="0" smtClean="0">
                <a:latin typeface="Georgia" pitchFamily="18" charset="0"/>
              </a:rPr>
              <a:t> "За особые успехи в учении" I и II степеней вручаются выпускникам </a:t>
            </a:r>
            <a:r>
              <a:rPr lang="ru-RU" b="1" dirty="0" smtClean="0">
                <a:latin typeface="Georgia" pitchFamily="18" charset="0"/>
              </a:rPr>
              <a:t>одновременно</a:t>
            </a:r>
            <a:r>
              <a:rPr lang="ru-RU" dirty="0" smtClean="0">
                <a:latin typeface="Georgia" pitchFamily="18" charset="0"/>
              </a:rPr>
              <a:t> с выдачей </a:t>
            </a:r>
            <a:r>
              <a:rPr lang="ru-RU" b="1" dirty="0" smtClean="0">
                <a:latin typeface="Georgia" pitchFamily="18" charset="0"/>
              </a:rPr>
              <a:t>аттестатов</a:t>
            </a:r>
            <a:r>
              <a:rPr lang="ru-RU" dirty="0" smtClean="0">
                <a:latin typeface="Georgia" pitchFamily="18" charset="0"/>
              </a:rPr>
              <a:t> о среднем общем образовании </a:t>
            </a:r>
            <a:r>
              <a:rPr lang="ru-RU" b="1" dirty="0" smtClean="0">
                <a:latin typeface="Georgia" pitchFamily="18" charset="0"/>
              </a:rPr>
              <a:t>с отличием</a:t>
            </a:r>
            <a:r>
              <a:rPr lang="ru-RU" dirty="0" smtClean="0">
                <a:latin typeface="Georgia" pitchFamily="18" charset="0"/>
              </a:rPr>
              <a:t>.</a:t>
            </a:r>
          </a:p>
          <a:p>
            <a:pPr lvl="1"/>
            <a:endParaRPr lang="ru-RU" dirty="0" smtClean="0">
              <a:solidFill>
                <a:srgbClr val="2F5597"/>
              </a:solidFill>
              <a:latin typeface="Georgia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latin typeface="Georgia" pitchFamily="18" charset="0"/>
              </a:rPr>
              <a:t>Аттестат о среднем общем образовании с отличием выдается 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красного</a:t>
            </a:r>
            <a:r>
              <a:rPr lang="ru-RU" dirty="0" smtClean="0">
                <a:latin typeface="Georgia" pitchFamily="18" charset="0"/>
              </a:rPr>
              <a:t> или </a:t>
            </a:r>
            <a:r>
              <a:rPr lang="ru-RU" dirty="0" smtClean="0">
                <a:solidFill>
                  <a:srgbClr val="0070C0"/>
                </a:solidFill>
                <a:latin typeface="Georgia" pitchFamily="18" charset="0"/>
              </a:rPr>
              <a:t>сине-голубого</a:t>
            </a:r>
            <a:r>
              <a:rPr lang="ru-RU" dirty="0" smtClean="0">
                <a:latin typeface="Georgia" pitchFamily="18" charset="0"/>
              </a:rPr>
              <a:t> цвета.</a:t>
            </a:r>
          </a:p>
          <a:p>
            <a:pPr lvl="1"/>
            <a:endParaRPr lang="ru-RU" dirty="0" smtClean="0"/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Аттестат с отличием красного цвета </a:t>
            </a:r>
            <a:r>
              <a:rPr lang="ru-RU" dirty="0" smtClean="0">
                <a:latin typeface="Georgia" pitchFamily="18" charset="0"/>
              </a:rPr>
              <a:t>выдается выпускникам 11 класса, имеющим 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все итоговые отметки "отлично" </a:t>
            </a:r>
            <a:r>
              <a:rPr lang="ru-RU" dirty="0" smtClean="0">
                <a:latin typeface="Georgia" pitchFamily="18" charset="0"/>
              </a:rPr>
              <a:t>и набравшим </a:t>
            </a:r>
            <a:r>
              <a:rPr lang="ru-RU" dirty="0" smtClean="0">
                <a:solidFill>
                  <a:srgbClr val="FF0000"/>
                </a:solidFill>
                <a:latin typeface="Georgia" pitchFamily="18" charset="0"/>
              </a:rPr>
              <a:t>не менее 70 баллов на ЕГЭ </a:t>
            </a:r>
            <a:r>
              <a:rPr lang="ru-RU" dirty="0" smtClean="0">
                <a:latin typeface="Georgia" pitchFamily="18" charset="0"/>
              </a:rPr>
              <a:t>по учебному предмету "Русский язык" и не менее 70 баллов на ЕГЭ по одному из сдаваемых учебных предметов.</a:t>
            </a:r>
          </a:p>
          <a:p>
            <a:pPr lvl="1"/>
            <a:endParaRPr lang="ru-RU" dirty="0" smtClean="0">
              <a:solidFill>
                <a:srgbClr val="2F5597"/>
              </a:solidFill>
              <a:latin typeface="Georgia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  <a:latin typeface="Georgia" pitchFamily="18" charset="0"/>
              </a:rPr>
              <a:t>Аттестат с отличием сине-голубого цвета </a:t>
            </a:r>
            <a:r>
              <a:rPr lang="ru-RU" dirty="0" smtClean="0">
                <a:latin typeface="Georgia" pitchFamily="18" charset="0"/>
              </a:rPr>
              <a:t>выдается выпускникам 11 класса, имеющим </a:t>
            </a:r>
            <a:r>
              <a:rPr lang="ru-RU" dirty="0" smtClean="0">
                <a:solidFill>
                  <a:srgbClr val="0070C0"/>
                </a:solidFill>
                <a:latin typeface="Georgia" pitchFamily="18" charset="0"/>
              </a:rPr>
              <a:t>итоговые отметки "отлично" и не более двух отметок "хорошо" </a:t>
            </a:r>
            <a:r>
              <a:rPr lang="ru-RU" dirty="0" smtClean="0">
                <a:latin typeface="Georgia" pitchFamily="18" charset="0"/>
              </a:rPr>
              <a:t>и набравшим </a:t>
            </a:r>
            <a:r>
              <a:rPr lang="ru-RU" dirty="0" smtClean="0">
                <a:solidFill>
                  <a:srgbClr val="0070C0"/>
                </a:solidFill>
                <a:latin typeface="Georgia" pitchFamily="18" charset="0"/>
              </a:rPr>
              <a:t>не менее 60 баллов на ЕГЭ </a:t>
            </a:r>
            <a:r>
              <a:rPr lang="ru-RU" dirty="0" smtClean="0">
                <a:latin typeface="Georgia" pitchFamily="18" charset="0"/>
              </a:rPr>
              <a:t>по учебному предмету "Русский язык" и не менее 60 баллов на ЕГЭ по одному из сдаваемых учебных предметов.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Материалы о достижениях отрали Образование_для комфин" id="{2C8D5686-6645-487A-A3BA-D0DD90AC5A03}" vid="{47CCB472-25B8-443C-A27F-559C0262D38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22232</TotalTime>
  <Words>520</Words>
  <Application>Microsoft Office PowerPoint</Application>
  <PresentationFormat>Произвольный</PresentationFormat>
  <Paragraphs>39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3_Тема Office</vt:lpstr>
      <vt:lpstr>ГИА-11</vt:lpstr>
      <vt:lpstr>ШКОЛЬНОЕ ОБРАЗОВАНИЕ</vt:lpstr>
      <vt:lpstr>ШКОЛЬНОЕ ОБРАЗОВАНИЕ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Коростелев Денис Юрьевич</dc:creator>
  <cp:lastModifiedBy>Ярославцева</cp:lastModifiedBy>
  <cp:revision>1910</cp:revision>
  <cp:lastPrinted>2023-08-21T11:27:09Z</cp:lastPrinted>
  <dcterms:created xsi:type="dcterms:W3CDTF">2019-02-13T04:34:57Z</dcterms:created>
  <dcterms:modified xsi:type="dcterms:W3CDTF">2023-12-14T13:23:14Z</dcterms:modified>
</cp:coreProperties>
</file>